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58"/>
  </p:notesMasterIdLst>
  <p:sldIdLst>
    <p:sldId id="682" r:id="rId3"/>
    <p:sldId id="643" r:id="rId4"/>
    <p:sldId id="683" r:id="rId5"/>
    <p:sldId id="644" r:id="rId6"/>
    <p:sldId id="645" r:id="rId7"/>
    <p:sldId id="646" r:id="rId8"/>
    <p:sldId id="647" r:id="rId9"/>
    <p:sldId id="648" r:id="rId10"/>
    <p:sldId id="650" r:id="rId11"/>
    <p:sldId id="649" r:id="rId12"/>
    <p:sldId id="672" r:id="rId13"/>
    <p:sldId id="684" r:id="rId14"/>
    <p:sldId id="685" r:id="rId15"/>
    <p:sldId id="686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52" r:id="rId24"/>
    <p:sldId id="680" r:id="rId25"/>
    <p:sldId id="681" r:id="rId26"/>
    <p:sldId id="687" r:id="rId27"/>
    <p:sldId id="688" r:id="rId28"/>
    <p:sldId id="689" r:id="rId29"/>
    <p:sldId id="692" r:id="rId30"/>
    <p:sldId id="690" r:id="rId31"/>
    <p:sldId id="691" r:id="rId32"/>
    <p:sldId id="651" r:id="rId33"/>
    <p:sldId id="653" r:id="rId34"/>
    <p:sldId id="654" r:id="rId35"/>
    <p:sldId id="655" r:id="rId36"/>
    <p:sldId id="656" r:id="rId37"/>
    <p:sldId id="670" r:id="rId38"/>
    <p:sldId id="669" r:id="rId39"/>
    <p:sldId id="657" r:id="rId40"/>
    <p:sldId id="671" r:id="rId41"/>
    <p:sldId id="693" r:id="rId42"/>
    <p:sldId id="694" r:id="rId43"/>
    <p:sldId id="695" r:id="rId44"/>
    <p:sldId id="696" r:id="rId45"/>
    <p:sldId id="658" r:id="rId46"/>
    <p:sldId id="659" r:id="rId47"/>
    <p:sldId id="660" r:id="rId48"/>
    <p:sldId id="661" r:id="rId49"/>
    <p:sldId id="662" r:id="rId50"/>
    <p:sldId id="663" r:id="rId51"/>
    <p:sldId id="664" r:id="rId52"/>
    <p:sldId id="665" r:id="rId53"/>
    <p:sldId id="667" r:id="rId54"/>
    <p:sldId id="666" r:id="rId55"/>
    <p:sldId id="668" r:id="rId56"/>
    <p:sldId id="375" r:id="rId57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oguo Xie" initials="" lastIdx="1" clrIdx="0"/>
  <p:cmAuthor id="1" name="魏宏炜" initials="魏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020" autoAdjust="0"/>
  </p:normalViewPr>
  <p:slideViewPr>
    <p:cSldViewPr snapToGrid="0">
      <p:cViewPr varScale="1">
        <p:scale>
          <a:sx n="65" d="100"/>
          <a:sy n="65" d="100"/>
        </p:scale>
        <p:origin x="54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80E15-E7E9-4238-832D-ED92086DAA8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3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57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6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812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571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11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1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86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38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1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3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8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301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74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565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14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229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96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17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086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376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907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277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269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229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270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823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09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53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384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5207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17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83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097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640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36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7795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125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42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6352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15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77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47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673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218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455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839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72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89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488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223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40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69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"/>
          <p:cNvSpPr/>
          <p:nvPr userDrawn="1"/>
        </p:nvSpPr>
        <p:spPr>
          <a:xfrm>
            <a:off x="0" y="6605201"/>
            <a:ext cx="12192000" cy="2527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Rectangle 15"/>
          <p:cNvSpPr/>
          <p:nvPr userDrawn="1"/>
        </p:nvSpPr>
        <p:spPr>
          <a:xfrm>
            <a:off x="298044" y="58339"/>
            <a:ext cx="11893109" cy="548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01" y="66884"/>
            <a:ext cx="10816035" cy="54864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17"/>
          <p:cNvSpPr/>
          <p:nvPr userDrawn="1"/>
        </p:nvSpPr>
        <p:spPr>
          <a:xfrm>
            <a:off x="298044" y="-3052"/>
            <a:ext cx="11893109" cy="45719"/>
          </a:xfrm>
          <a:prstGeom prst="rect">
            <a:avLst/>
          </a:prstGeom>
          <a:solidFill>
            <a:srgbClr val="C16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" name="Group 21"/>
          <p:cNvGrpSpPr/>
          <p:nvPr userDrawn="1"/>
        </p:nvGrpSpPr>
        <p:grpSpPr>
          <a:xfrm>
            <a:off x="150037" y="-3053"/>
            <a:ext cx="97536" cy="610032"/>
            <a:chOff x="93478" y="-3053"/>
            <a:chExt cx="91440" cy="610032"/>
          </a:xfrm>
        </p:grpSpPr>
        <p:sp>
          <p:nvSpPr>
            <p:cNvPr id="11" name="Rectangle 6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Rectangle 18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3" name="Group 22"/>
          <p:cNvGrpSpPr/>
          <p:nvPr userDrawn="1"/>
        </p:nvGrpSpPr>
        <p:grpSpPr>
          <a:xfrm>
            <a:off x="-847" y="-3053"/>
            <a:ext cx="97536" cy="610032"/>
            <a:chOff x="93478" y="-3053"/>
            <a:chExt cx="91440" cy="610032"/>
          </a:xfrm>
        </p:grpSpPr>
        <p:sp>
          <p:nvSpPr>
            <p:cNvPr id="14" name="Rectangle 23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Rectangle 24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39" y="117510"/>
            <a:ext cx="2525565" cy="430299"/>
          </a:xfrm>
          <a:prstGeom prst="rect">
            <a:avLst/>
          </a:prstGeom>
        </p:spPr>
      </p:pic>
      <p:sp>
        <p:nvSpPr>
          <p:cNvPr id="28" name="Title 1"/>
          <p:cNvSpPr txBox="1"/>
          <p:nvPr userDrawn="1"/>
        </p:nvSpPr>
        <p:spPr>
          <a:xfrm>
            <a:off x="950299" y="148697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zh-CN" altLang="en-US" sz="2400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671820" y="6591761"/>
            <a:ext cx="84836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fld id="{D38326D0-2AD7-469D-88E8-608400A37B91}" type="slidenum">
              <a:rPr lang="zh-CN" altLang="en-US" sz="1200" b="0" kern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‹#›</a:t>
            </a:fld>
            <a:r>
              <a:rPr lang="en-US" altLang="zh-CN" sz="1200" b="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/59</a:t>
            </a:r>
            <a:endParaRPr lang="en-US" altLang="zh-CN" sz="1200" b="0" kern="1200" dirty="0">
              <a:solidFill>
                <a:schemeClr val="bg1"/>
              </a:solidFill>
              <a:latin typeface="Palatino Linotype" panose="0204050205050503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默认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30918" cy="69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11288"/>
            <a:ext cx="5357813" cy="47672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"/>
          <p:cNvSpPr/>
          <p:nvPr userDrawn="1"/>
        </p:nvSpPr>
        <p:spPr>
          <a:xfrm>
            <a:off x="0" y="6605201"/>
            <a:ext cx="12192000" cy="2527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Rectangle 15"/>
          <p:cNvSpPr/>
          <p:nvPr userDrawn="1"/>
        </p:nvSpPr>
        <p:spPr>
          <a:xfrm>
            <a:off x="298044" y="58339"/>
            <a:ext cx="11893109" cy="548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01" y="66884"/>
            <a:ext cx="10816035" cy="54864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17"/>
          <p:cNvSpPr/>
          <p:nvPr userDrawn="1"/>
        </p:nvSpPr>
        <p:spPr>
          <a:xfrm>
            <a:off x="298044" y="-3052"/>
            <a:ext cx="11893109" cy="45719"/>
          </a:xfrm>
          <a:prstGeom prst="rect">
            <a:avLst/>
          </a:prstGeom>
          <a:solidFill>
            <a:srgbClr val="C16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" name="Group 21"/>
          <p:cNvGrpSpPr/>
          <p:nvPr userDrawn="1"/>
        </p:nvGrpSpPr>
        <p:grpSpPr>
          <a:xfrm>
            <a:off x="150037" y="-3053"/>
            <a:ext cx="97536" cy="610032"/>
            <a:chOff x="93478" y="-3053"/>
            <a:chExt cx="91440" cy="610032"/>
          </a:xfrm>
        </p:grpSpPr>
        <p:sp>
          <p:nvSpPr>
            <p:cNvPr id="11" name="Rectangle 6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Rectangle 18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3" name="Group 22"/>
          <p:cNvGrpSpPr/>
          <p:nvPr userDrawn="1"/>
        </p:nvGrpSpPr>
        <p:grpSpPr>
          <a:xfrm>
            <a:off x="-847" y="-3053"/>
            <a:ext cx="97536" cy="610032"/>
            <a:chOff x="93478" y="-3053"/>
            <a:chExt cx="91440" cy="610032"/>
          </a:xfrm>
        </p:grpSpPr>
        <p:sp>
          <p:nvSpPr>
            <p:cNvPr id="14" name="Rectangle 23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Rectangle 24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39" y="117510"/>
            <a:ext cx="2525565" cy="430299"/>
          </a:xfrm>
          <a:prstGeom prst="rect">
            <a:avLst/>
          </a:prstGeom>
        </p:spPr>
      </p:pic>
      <p:sp>
        <p:nvSpPr>
          <p:cNvPr id="28" name="Title 1"/>
          <p:cNvSpPr txBox="1"/>
          <p:nvPr userDrawn="1"/>
        </p:nvSpPr>
        <p:spPr>
          <a:xfrm>
            <a:off x="950299" y="148697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zh-CN" altLang="en-US" sz="2400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671820" y="6591761"/>
            <a:ext cx="84836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fld id="{D38326D0-2AD7-469D-88E8-608400A37B91}" type="slidenum">
              <a:rPr lang="zh-CN" altLang="en-US" sz="1200" b="0" kern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‹#›</a:t>
            </a:fld>
            <a:r>
              <a:rPr lang="en-US" altLang="zh-CN" sz="1200" b="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/59</a:t>
            </a:r>
            <a:endParaRPr lang="en-US" altLang="zh-CN" sz="1200" b="0" kern="1200" dirty="0">
              <a:solidFill>
                <a:schemeClr val="bg1"/>
              </a:solidFill>
              <a:latin typeface="Palatino Linotype" panose="0204050205050503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get-started/locall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8000"/>
                </a:schemeClr>
              </a:gs>
              <a:gs pos="77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chemeClr val="accent1">
                  <a:lumMod val="45000"/>
                  <a:lumOff val="5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23"/>
          <p:cNvCxnSpPr/>
          <p:nvPr/>
        </p:nvCxnSpPr>
        <p:spPr>
          <a:xfrm>
            <a:off x="3640521" y="4080110"/>
            <a:ext cx="0" cy="912495"/>
          </a:xfrm>
          <a:prstGeom prst="line">
            <a:avLst/>
          </a:prstGeom>
          <a:ln w="31750">
            <a:gradFill flip="none" rotWithShape="1">
              <a:gsLst>
                <a:gs pos="0">
                  <a:schemeClr val="tx1"/>
                </a:gs>
                <a:gs pos="56000">
                  <a:schemeClr val="tx1"/>
                </a:gs>
                <a:gs pos="97000">
                  <a:schemeClr val="tx1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8"/>
          <p:cNvCxnSpPr/>
          <p:nvPr/>
        </p:nvCxnSpPr>
        <p:spPr>
          <a:xfrm>
            <a:off x="3486785" y="5268067"/>
            <a:ext cx="45840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4"/>
          <p:cNvSpPr/>
          <p:nvPr/>
        </p:nvSpPr>
        <p:spPr>
          <a:xfrm>
            <a:off x="0" y="2099645"/>
            <a:ext cx="12192000" cy="1363764"/>
          </a:xfrm>
          <a:prstGeom prst="rect">
            <a:avLst/>
          </a:prstGeom>
          <a:solidFill>
            <a:srgbClr val="252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097032"/>
            <a:ext cx="12192000" cy="13655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人工智能编程实践</a:t>
            </a:r>
            <a:endParaRPr lang="en-US" altLang="zh-CN" sz="36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AI Programming Practice</a:t>
            </a:r>
            <a:endParaRPr lang="zh-CN" altLang="en-US" sz="36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6"/>
          <p:cNvSpPr/>
          <p:nvPr/>
        </p:nvSpPr>
        <p:spPr>
          <a:xfrm>
            <a:off x="3786474" y="4590650"/>
            <a:ext cx="704088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/>
            <a:r>
              <a:rPr lang="zh-CN" altLang="en-US" sz="1600" b="1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电子科技大学 </a:t>
            </a:r>
            <a:r>
              <a: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·</a:t>
            </a:r>
            <a:r>
              <a:rPr lang="en-US" altLang="zh-CN" sz="1600" b="1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b="1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信息与软件工程学院</a:t>
            </a:r>
          </a:p>
        </p:txBody>
      </p:sp>
      <p:sp>
        <p:nvSpPr>
          <p:cNvPr id="8" name="矩形 6"/>
          <p:cNvSpPr/>
          <p:nvPr/>
        </p:nvSpPr>
        <p:spPr>
          <a:xfrm>
            <a:off x="3786558" y="5472986"/>
            <a:ext cx="6162647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/>
            <a:r>
              <a:rPr lang="zh-CN" altLang="en-US" sz="1600" dirty="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电子科技大学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中国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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成都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2024</a:t>
            </a:r>
            <a:r>
              <a:rPr lang="zh-CN" altLang="en-US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月</a:t>
            </a:r>
            <a:r>
              <a:rPr lang="en-US" altLang="zh-CN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日</a:t>
            </a:r>
            <a:endParaRPr lang="en-US" altLang="zh-CN" sz="1600" dirty="0">
              <a:latin typeface="Palatino Linotype" panose="02040502050505030304" pitchFamily="18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449" y="205521"/>
            <a:ext cx="3248025" cy="733425"/>
          </a:xfrm>
          <a:prstGeom prst="rect">
            <a:avLst/>
          </a:prstGeom>
        </p:spPr>
      </p:pic>
      <p:sp>
        <p:nvSpPr>
          <p:cNvPr id="9" name="矩形 6"/>
          <p:cNvSpPr/>
          <p:nvPr>
            <p:custDataLst>
              <p:tags r:id="rId1"/>
            </p:custDataLst>
          </p:nvPr>
        </p:nvSpPr>
        <p:spPr>
          <a:xfrm>
            <a:off x="3786474" y="4117487"/>
            <a:ext cx="704088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授课教师：饶云波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D2E55F-D97D-638A-6CB3-668C79BA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24"/>
            <a:ext cx="12192000" cy="59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62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049A319A-9CD5-BB8F-E7DD-A91A1E8AF0F8}"/>
              </a:ext>
            </a:extLst>
          </p:cNvPr>
          <p:cNvSpPr txBox="1">
            <a:spLocks/>
          </p:cNvSpPr>
          <p:nvPr/>
        </p:nvSpPr>
        <p:spPr>
          <a:xfrm>
            <a:off x="2801733" y="1821094"/>
            <a:ext cx="6242621" cy="911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>
                <a:solidFill>
                  <a:srgbClr val="FF0000"/>
                </a:solidFill>
              </a:rPr>
              <a:t>YoloV8  detection using </a:t>
            </a:r>
            <a:r>
              <a:rPr lang="en-US" altLang="zh-CN" sz="2800" dirty="0" err="1">
                <a:solidFill>
                  <a:srgbClr val="FF0000"/>
                </a:solidFill>
              </a:rPr>
              <a:t>Pytorch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081FF8-30B7-85FE-3E01-94953A495DB4}"/>
              </a:ext>
            </a:extLst>
          </p:cNvPr>
          <p:cNvSpPr txBox="1"/>
          <p:nvPr/>
        </p:nvSpPr>
        <p:spPr>
          <a:xfrm>
            <a:off x="3048000" y="32677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https://docs.ultralytics.com/modes/train/#usage-examples</a:t>
            </a:r>
          </a:p>
        </p:txBody>
      </p:sp>
    </p:spTree>
    <p:extLst>
      <p:ext uri="{BB962C8B-B14F-4D97-AF65-F5344CB8AC3E}">
        <p14:creationId xmlns:p14="http://schemas.microsoft.com/office/powerpoint/2010/main" val="93429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1026" name="Picture 2" descr="Ultralytics YOLO ecosystem and integrations">
            <a:extLst>
              <a:ext uri="{FF2B5EF4-FFF2-40B4-BE49-F238E27FC236}">
                <a16:creationId xmlns:a16="http://schemas.microsoft.com/office/drawing/2014/main" id="{3350C7ED-7612-0F35-F335-460714C3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" y="1101725"/>
            <a:ext cx="11934092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E91F1B-7FD5-0266-12D9-6E5F4E773D93}"/>
              </a:ext>
            </a:extLst>
          </p:cNvPr>
          <p:cNvSpPr txBox="1"/>
          <p:nvPr/>
        </p:nvSpPr>
        <p:spPr>
          <a:xfrm>
            <a:off x="2426677" y="823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</a:t>
            </a:r>
          </a:p>
        </p:txBody>
      </p:sp>
    </p:spTree>
    <p:extLst>
      <p:ext uri="{BB962C8B-B14F-4D97-AF65-F5344CB8AC3E}">
        <p14:creationId xmlns:p14="http://schemas.microsoft.com/office/powerpoint/2010/main" val="21704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91F1B-7FD5-0266-12D9-6E5F4E773D93}"/>
              </a:ext>
            </a:extLst>
          </p:cNvPr>
          <p:cNvSpPr txBox="1"/>
          <p:nvPr/>
        </p:nvSpPr>
        <p:spPr>
          <a:xfrm>
            <a:off x="2426677" y="823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0BB4AE-E863-C755-46EA-4133822BCE39}"/>
              </a:ext>
            </a:extLst>
          </p:cNvPr>
          <p:cNvSpPr txBox="1"/>
          <p:nvPr/>
        </p:nvSpPr>
        <p:spPr>
          <a:xfrm>
            <a:off x="263801" y="1480517"/>
            <a:ext cx="115471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Why Choose </a:t>
            </a:r>
            <a:r>
              <a:rPr lang="en-US" altLang="zh-CN" sz="2400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YOLO for Training?</a:t>
            </a:r>
          </a:p>
          <a:p>
            <a:pPr algn="l"/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Here are some compelling reasons to opt for YOLOv8's Train mode: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Make the most out of your hardware, whether you're on a single-GPU setup or scaling across multiple GPUs.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Versatility: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Train on custom datasets in addition to readily available ones like COCO, VOC, and ImageNet.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Simple yet powerful CLI and Python interfaces for a straightforward training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Flexibility: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A broad range of customizable hyperparameters to fine-tune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12373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91F1B-7FD5-0266-12D9-6E5F4E773D93}"/>
              </a:ext>
            </a:extLst>
          </p:cNvPr>
          <p:cNvSpPr txBox="1"/>
          <p:nvPr/>
        </p:nvSpPr>
        <p:spPr>
          <a:xfrm>
            <a:off x="2426677" y="823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0BB4AE-E863-C755-46EA-4133822BCE39}"/>
              </a:ext>
            </a:extLst>
          </p:cNvPr>
          <p:cNvSpPr txBox="1"/>
          <p:nvPr/>
        </p:nvSpPr>
        <p:spPr>
          <a:xfrm>
            <a:off x="263801" y="1480517"/>
            <a:ext cx="115471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Train Mode</a:t>
            </a:r>
          </a:p>
          <a:p>
            <a:pPr algn="just"/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are some notable features of YOLOv8's Train mode: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Automatic Dataset Download: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Standard datasets like COCO, VOC, and ImageNet are downloaded automatically on first use.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Multi-GPU Support: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Scale your training efforts seamlessly across multiple GPUs to expedite the process.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Configuration: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The option to modify hyperparameters through YAML configuration files or CLI arguments.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and Monitoring:</a:t>
            </a:r>
            <a:r>
              <a:rPr lang="en-US" altLang="zh-CN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Real-time tracking of training metrics and visualization of the learning process for better insights.</a:t>
            </a:r>
          </a:p>
        </p:txBody>
      </p:sp>
    </p:spTree>
    <p:extLst>
      <p:ext uri="{BB962C8B-B14F-4D97-AF65-F5344CB8AC3E}">
        <p14:creationId xmlns:p14="http://schemas.microsoft.com/office/powerpoint/2010/main" val="282448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5C194B-C8A1-D3D7-4BF6-192E409B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689"/>
            <a:ext cx="12192000" cy="55993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E407E3-4676-ADDD-B9FC-6DA8C9F468A5}"/>
              </a:ext>
            </a:extLst>
          </p:cNvPr>
          <p:cNvSpPr txBox="1"/>
          <p:nvPr/>
        </p:nvSpPr>
        <p:spPr>
          <a:xfrm>
            <a:off x="2523547" y="626940"/>
            <a:ext cx="425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Install  YOLO package:   pip install </a:t>
            </a:r>
            <a:r>
              <a:rPr lang="en-US" altLang="zh-CN" dirty="0" err="1"/>
              <a:t>ultralytics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18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B297C-B121-E97B-A2B2-82876DF1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" y="691663"/>
            <a:ext cx="12192000" cy="58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99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41922F-5DAD-8781-CE6E-5C7203AA5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462"/>
            <a:ext cx="12192000" cy="58615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38EA09-1AB8-2A4C-6B21-740CBFC9C9A4}"/>
              </a:ext>
            </a:extLst>
          </p:cNvPr>
          <p:cNvSpPr txBox="1"/>
          <p:nvPr/>
        </p:nvSpPr>
        <p:spPr>
          <a:xfrm>
            <a:off x="1406337" y="61552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https://docs.ultralytics.com/modes/train/#usage-examples</a:t>
            </a:r>
          </a:p>
        </p:txBody>
      </p:sp>
    </p:spTree>
    <p:extLst>
      <p:ext uri="{BB962C8B-B14F-4D97-AF65-F5344CB8AC3E}">
        <p14:creationId xmlns:p14="http://schemas.microsoft.com/office/powerpoint/2010/main" val="16920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CD1505-0983-FB63-D34A-D4D74169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246"/>
            <a:ext cx="12192000" cy="57677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FBD378-6BE5-2914-3A4B-5A500A8AAC5D}"/>
              </a:ext>
            </a:extLst>
          </p:cNvPr>
          <p:cNvSpPr txBox="1"/>
          <p:nvPr/>
        </p:nvSpPr>
        <p:spPr>
          <a:xfrm>
            <a:off x="2258358" y="615524"/>
            <a:ext cx="22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a new file.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83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6E1BDF-3D2D-5E92-92E8-4F296073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16" y="615524"/>
            <a:ext cx="12233031" cy="62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2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049A319A-9CD5-BB8F-E7DD-A91A1E8AF0F8}"/>
              </a:ext>
            </a:extLst>
          </p:cNvPr>
          <p:cNvSpPr txBox="1">
            <a:spLocks/>
          </p:cNvSpPr>
          <p:nvPr/>
        </p:nvSpPr>
        <p:spPr>
          <a:xfrm>
            <a:off x="386862" y="509952"/>
            <a:ext cx="10832123" cy="2479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pPr algn="just"/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       Most machine learning workflows involve working with data, creating models, optimizing model parameters, and saving the trained models. This talk introduces you to a complete ML workflow implemented in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PyTorch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, with links to learn more about each of these concepts.</a:t>
            </a:r>
          </a:p>
          <a:p>
            <a:pPr algn="just"/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        We’ll use the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FashionMNIST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dataset to train a neural network that predicts if an input image belongs to one of the following classes: </a:t>
            </a:r>
            <a:r>
              <a:rPr lang="en-US" altLang="zh-CN" sz="2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FreightSans"/>
              </a:rPr>
              <a:t>T-shirt/top, Trouser, Pullover, Dress, Coat, Sandal, Shirt, Sneaker, Bag, or Ankle boot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BFA3CF-65EA-AD3F-4423-571031F2D788}"/>
              </a:ext>
            </a:extLst>
          </p:cNvPr>
          <p:cNvSpPr txBox="1"/>
          <p:nvPr/>
        </p:nvSpPr>
        <p:spPr>
          <a:xfrm>
            <a:off x="263801" y="2989383"/>
            <a:ext cx="1132449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Running the Tutorial Code</a:t>
            </a:r>
          </a:p>
          <a:p>
            <a:pPr algn="l"/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You can run this tutorial in a couple of ways: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In the cloud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: This is the easiest way to get started! Each section has a “Run in Microsoft Learn” and “Run in Google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Colab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” link at the top, which opens an integrated notebook in Microsoft Learn or Google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Colab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, respectively, with the code in a fully-hosted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Locally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: This option requires you to setup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PyTorch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and </a:t>
            </a:r>
            <a:r>
              <a:rPr lang="en-US" altLang="zh-CN" sz="2200" b="0" i="0" dirty="0" err="1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TorchVision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 first on your local machine (</a:t>
            </a:r>
            <a:r>
              <a:rPr lang="en-US" altLang="zh-CN" sz="2200" b="0" i="0" u="none" strike="noStrike" dirty="0">
                <a:solidFill>
                  <a:srgbClr val="EE4C2C"/>
                </a:solidFill>
                <a:effectLst/>
                <a:highlight>
                  <a:srgbClr val="FFFFFF"/>
                </a:highlight>
                <a:latin typeface="FreightSans"/>
                <a:hlinkClick r:id="rId3"/>
              </a:rPr>
              <a:t>installation instructions</a:t>
            </a:r>
            <a:r>
              <a:rPr lang="en-US" altLang="zh-CN" sz="22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FreightSans"/>
              </a:rPr>
              <a:t>). Download the notebook or copy the code into your favorite IDE.</a:t>
            </a:r>
          </a:p>
        </p:txBody>
      </p:sp>
    </p:spTree>
    <p:extLst>
      <p:ext uri="{BB962C8B-B14F-4D97-AF65-F5344CB8AC3E}">
        <p14:creationId xmlns:p14="http://schemas.microsoft.com/office/powerpoint/2010/main" val="245643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AECCEB-3FA5-CA10-E5FB-FF2DA74C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2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465247-0187-B15D-9D0F-F7E99702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94F253-2EB0-339A-893D-DE57FAC5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97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158396-E318-9A63-42D1-8070BE9C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63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89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Yolo detection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B2F4A7-8D94-C20F-7607-77C6D517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5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7A8850-5140-8048-1005-A0C4BEDE257B}"/>
              </a:ext>
            </a:extLst>
          </p:cNvPr>
          <p:cNvSpPr txBox="1"/>
          <p:nvPr/>
        </p:nvSpPr>
        <p:spPr>
          <a:xfrm>
            <a:off x="4301101" y="3491193"/>
            <a:ext cx="389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http://yann.lecun.com/exdb/mnist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5E4135-06FA-89B5-461A-07DA7802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905" y="1859340"/>
            <a:ext cx="486889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THE MNIST DATABASE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of handwritten digits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63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E28CCA-AE19-13CD-E8E3-A8EA9F5C9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" y="838200"/>
            <a:ext cx="12192000" cy="59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14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A4FE4C-8E82-8056-3A2E-1076B5AD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8" y="1634816"/>
            <a:ext cx="6190476" cy="28380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B5A3B1-44B2-28AF-24E3-CFDDB5A5F1FA}"/>
              </a:ext>
            </a:extLst>
          </p:cNvPr>
          <p:cNvSpPr txBox="1"/>
          <p:nvPr/>
        </p:nvSpPr>
        <p:spPr>
          <a:xfrm>
            <a:off x="428278" y="872102"/>
            <a:ext cx="866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handwritten digits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recognition – get MNIST  dataset for visualization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FD2AC4-9B25-DAB4-9451-305D1F141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10" y="2954218"/>
            <a:ext cx="5180952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65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B5A3B1-44B2-28AF-24E3-CFDDB5A5F1FA}"/>
              </a:ext>
            </a:extLst>
          </p:cNvPr>
          <p:cNvSpPr txBox="1"/>
          <p:nvPr/>
        </p:nvSpPr>
        <p:spPr>
          <a:xfrm>
            <a:off x="387247" y="713841"/>
            <a:ext cx="866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handwritten digits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recognition – get MNIST  dataset for visualization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056950F-4844-093A-988D-8079409AF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95" y="1461462"/>
            <a:ext cx="5891036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import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torch</a:t>
            </a: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import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torchvision</a:t>
            </a: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from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torch.utils.data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import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DataLoader</a:t>
            </a: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import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torch.nn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as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nn</a:t>
            </a: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import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torch.nn.functional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as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F</a:t>
            </a: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import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torch.optim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as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optim</a:t>
            </a: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import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matplotlib.pyplot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as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plt</a:t>
            </a: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import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os</a:t>
            </a: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os.makedirs(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'./mnist_result/torch/'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,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exist_ok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=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True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)</a:t>
            </a:r>
            <a:endParaRPr kumimoji="0" lang="zh-CN" altLang="zh-CN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1603C8-C55D-9769-272B-66F7E1EE2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169" y="1344232"/>
            <a:ext cx="6609502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</a:b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#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设置训练参数</a:t>
            </a:r>
            <a:b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n_epochs =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3 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#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训练轮数</a:t>
            </a:r>
            <a:b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batch_size_train =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64 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#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训练时的批次大小</a:t>
            </a:r>
            <a:b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batch_size_test =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1000 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#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测试时的批次大小</a:t>
            </a:r>
            <a:b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learning_rate =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0.01 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#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学习率</a:t>
            </a:r>
            <a:b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log_interval =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10 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#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打印训练信息的间隔</a:t>
            </a:r>
            <a:b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random_seed =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1 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#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设置随机种子以确保结果可复现</a:t>
            </a:r>
            <a:b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torch.manual_seed(random_seed) 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JetBrains Mono"/>
                <a:cs typeface="Times New Roman" panose="02020603050405020304" pitchFamily="18" charset="0"/>
              </a:rPr>
              <a:t># </a:t>
            </a:r>
            <a: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手动设置随机种子</a:t>
            </a:r>
            <a:br>
              <a:rPr kumimoji="0" lang="zh-CN" altLang="zh-CN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18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8B9A0A-C803-F37D-BF17-B914C547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13" y="2413000"/>
            <a:ext cx="5580952" cy="42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C44932-4258-099E-DAE8-64FBFE285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559" y="743279"/>
            <a:ext cx="6676190" cy="17714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7F1E15-5A2F-8567-76A6-B5B76CBF0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7" y="5018220"/>
            <a:ext cx="1504762" cy="7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38F2B4-F4AC-0F1D-74DD-5223EDD00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51" y="941571"/>
            <a:ext cx="4409524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049A319A-9CD5-BB8F-E7DD-A91A1E8AF0F8}"/>
              </a:ext>
            </a:extLst>
          </p:cNvPr>
          <p:cNvSpPr txBox="1">
            <a:spLocks/>
          </p:cNvSpPr>
          <p:nvPr/>
        </p:nvSpPr>
        <p:spPr>
          <a:xfrm>
            <a:off x="4636509" y="2347023"/>
            <a:ext cx="2754891" cy="911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 err="1">
                <a:solidFill>
                  <a:srgbClr val="FF0000"/>
                </a:solidFill>
              </a:rPr>
              <a:t>Pytorch</a:t>
            </a:r>
            <a:r>
              <a:rPr lang="en-US" altLang="zh-CN" sz="2800" dirty="0">
                <a:solidFill>
                  <a:srgbClr val="FF0000"/>
                </a:solidFill>
              </a:rPr>
              <a:t> install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0B810B-94CA-2479-1D1C-536FE16B5197}"/>
              </a:ext>
            </a:extLst>
          </p:cNvPr>
          <p:cNvSpPr txBox="1"/>
          <p:nvPr/>
        </p:nvSpPr>
        <p:spPr>
          <a:xfrm>
            <a:off x="4636509" y="3598986"/>
            <a:ext cx="2176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https://pytorch.org/</a:t>
            </a:r>
          </a:p>
        </p:txBody>
      </p:sp>
    </p:spTree>
    <p:extLst>
      <p:ext uri="{BB962C8B-B14F-4D97-AF65-F5344CB8AC3E}">
        <p14:creationId xmlns:p14="http://schemas.microsoft.com/office/powerpoint/2010/main" val="2220279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BE70ED-9609-EA67-2B33-0E7E52B0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8" y="762000"/>
            <a:ext cx="11843164" cy="56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8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C55FE2-BA95-D796-29E7-363EA2B7C63E}"/>
              </a:ext>
            </a:extLst>
          </p:cNvPr>
          <p:cNvSpPr txBox="1"/>
          <p:nvPr/>
        </p:nvSpPr>
        <p:spPr>
          <a:xfrm>
            <a:off x="3446065" y="1877977"/>
            <a:ext cx="52998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 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Install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7A8850-5140-8048-1005-A0C4BEDE257B}"/>
              </a:ext>
            </a:extLst>
          </p:cNvPr>
          <p:cNvSpPr txBox="1"/>
          <p:nvPr/>
        </p:nvSpPr>
        <p:spPr>
          <a:xfrm>
            <a:off x="3791147" y="2998824"/>
            <a:ext cx="389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https://www.paddlepaddle.org.cn/en</a:t>
            </a:r>
          </a:p>
        </p:txBody>
      </p:sp>
    </p:spTree>
    <p:extLst>
      <p:ext uri="{BB962C8B-B14F-4D97-AF65-F5344CB8AC3E}">
        <p14:creationId xmlns:p14="http://schemas.microsoft.com/office/powerpoint/2010/main" val="3256226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EDC79E-1B75-046F-3888-98A7AD0F8254}"/>
              </a:ext>
            </a:extLst>
          </p:cNvPr>
          <p:cNvSpPr txBox="1"/>
          <p:nvPr/>
        </p:nvSpPr>
        <p:spPr>
          <a:xfrm>
            <a:off x="967894" y="699664"/>
            <a:ext cx="541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 </a:t>
            </a:r>
            <a:r>
              <a:rPr lang="en-US" altLang="zh-CN" sz="2800" b="1" dirty="0" err="1"/>
              <a:t>PaddlePaddle</a:t>
            </a:r>
            <a:endParaRPr lang="en-US" altLang="zh-CN" sz="2800" b="1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46A411-DE0C-FBA9-665A-6B00B0BA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18" y="1352636"/>
            <a:ext cx="10143308" cy="52415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B79CEF-D03E-E995-693E-6AC10DE88C4B}"/>
              </a:ext>
            </a:extLst>
          </p:cNvPr>
          <p:cNvSpPr txBox="1"/>
          <p:nvPr/>
        </p:nvSpPr>
        <p:spPr>
          <a:xfrm>
            <a:off x="6454920" y="800408"/>
            <a:ext cx="403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https://www.paddlepaddle.org.cn/en</a:t>
            </a:r>
          </a:p>
        </p:txBody>
      </p:sp>
    </p:spTree>
    <p:extLst>
      <p:ext uri="{BB962C8B-B14F-4D97-AF65-F5344CB8AC3E}">
        <p14:creationId xmlns:p14="http://schemas.microsoft.com/office/powerpoint/2010/main" val="1328136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55C03A-DAC5-0F98-86A4-9AABE7F6540C}"/>
              </a:ext>
            </a:extLst>
          </p:cNvPr>
          <p:cNvSpPr txBox="1"/>
          <p:nvPr/>
        </p:nvSpPr>
        <p:spPr>
          <a:xfrm>
            <a:off x="510693" y="796885"/>
            <a:ext cx="114610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DFF8C6-D307-B442-6ED8-E222615F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9" y="1263524"/>
            <a:ext cx="11631796" cy="52703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960971-876E-E7D7-8C1B-03483F417590}"/>
              </a:ext>
            </a:extLst>
          </p:cNvPr>
          <p:cNvSpPr txBox="1"/>
          <p:nvPr/>
        </p:nvSpPr>
        <p:spPr>
          <a:xfrm>
            <a:off x="6519396" y="894192"/>
            <a:ext cx="40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https://www.paddlepaddle.org.cn/en</a:t>
            </a:r>
          </a:p>
        </p:txBody>
      </p:sp>
    </p:spTree>
    <p:extLst>
      <p:ext uri="{BB962C8B-B14F-4D97-AF65-F5344CB8AC3E}">
        <p14:creationId xmlns:p14="http://schemas.microsoft.com/office/powerpoint/2010/main" val="286103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5DA735-A48E-6705-B1A5-EC109750B098}"/>
              </a:ext>
            </a:extLst>
          </p:cNvPr>
          <p:cNvSpPr txBox="1"/>
          <p:nvPr/>
        </p:nvSpPr>
        <p:spPr>
          <a:xfrm>
            <a:off x="463801" y="515531"/>
            <a:ext cx="11461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5EA44-AC40-5AD6-27CA-6B79ED6553AC}"/>
              </a:ext>
            </a:extLst>
          </p:cNvPr>
          <p:cNvSpPr txBox="1"/>
          <p:nvPr/>
        </p:nvSpPr>
        <p:spPr>
          <a:xfrm>
            <a:off x="82061" y="953276"/>
            <a:ext cx="1247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https://www.paddlepaddle.org.cn/en/install/quick?docurl=/documentation/docs/en/install/conda/windows-conda_en.html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F606266-B342-FF14-3062-77A908C1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0" y="1404631"/>
            <a:ext cx="11588231" cy="522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91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24C9D3-DE33-FA96-B2AE-3BE5EAE9443D}"/>
              </a:ext>
            </a:extLst>
          </p:cNvPr>
          <p:cNvSpPr txBox="1"/>
          <p:nvPr/>
        </p:nvSpPr>
        <p:spPr>
          <a:xfrm>
            <a:off x="377519" y="728446"/>
            <a:ext cx="96567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-Install</a:t>
            </a:r>
          </a:p>
          <a:p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0313A5-28AD-BFB0-6379-807B8F61133D}"/>
              </a:ext>
            </a:extLst>
          </p:cNvPr>
          <p:cNvSpPr txBox="1"/>
          <p:nvPr/>
        </p:nvSpPr>
        <p:spPr>
          <a:xfrm>
            <a:off x="5376009" y="728446"/>
            <a:ext cx="6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conda install paddlepaddle==2.6.1 --channel https://mirrors.tuna.tsinghua.edu.cn/anaconda/cloud/Paddle/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23FEB32-F809-62C3-97C4-D343CB1B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2984"/>
            <a:ext cx="12192000" cy="52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15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24C9D3-DE33-FA96-B2AE-3BE5EAE9443D}"/>
              </a:ext>
            </a:extLst>
          </p:cNvPr>
          <p:cNvSpPr txBox="1"/>
          <p:nvPr/>
        </p:nvSpPr>
        <p:spPr>
          <a:xfrm>
            <a:off x="377519" y="728446"/>
            <a:ext cx="96567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-Install</a:t>
            </a:r>
          </a:p>
          <a:p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0313A5-28AD-BFB0-6379-807B8F61133D}"/>
              </a:ext>
            </a:extLst>
          </p:cNvPr>
          <p:cNvSpPr txBox="1"/>
          <p:nvPr/>
        </p:nvSpPr>
        <p:spPr>
          <a:xfrm>
            <a:off x="5376009" y="728446"/>
            <a:ext cx="6528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conda install paddlepaddle==2.6.1 --channel https://mirrors.tuna.tsinghua.edu.cn/anaconda/cloud/Paddle/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57E23-FD4D-01BB-4B00-F7DE173A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538"/>
            <a:ext cx="12192000" cy="52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22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24C9D3-DE33-FA96-B2AE-3BE5EAE9443D}"/>
              </a:ext>
            </a:extLst>
          </p:cNvPr>
          <p:cNvSpPr txBox="1"/>
          <p:nvPr/>
        </p:nvSpPr>
        <p:spPr>
          <a:xfrm>
            <a:off x="377519" y="728446"/>
            <a:ext cx="96567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7FA271-8425-FE6F-8258-C9076030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1" y="1374777"/>
            <a:ext cx="9154719" cy="51495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3A547A-AB52-D3EA-7AD8-A9322660EAC2}"/>
              </a:ext>
            </a:extLst>
          </p:cNvPr>
          <p:cNvSpPr txBox="1"/>
          <p:nvPr/>
        </p:nvSpPr>
        <p:spPr>
          <a:xfrm>
            <a:off x="5943070" y="728446"/>
            <a:ext cx="513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https://www.paddlepaddle.org.cn/documentation/docs/zh/install/conda/windows-conda.html#anchor-0</a:t>
            </a:r>
          </a:p>
        </p:txBody>
      </p:sp>
    </p:spTree>
    <p:extLst>
      <p:ext uri="{BB962C8B-B14F-4D97-AF65-F5344CB8AC3E}">
        <p14:creationId xmlns:p14="http://schemas.microsoft.com/office/powerpoint/2010/main" val="1841907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194044-6D2D-5982-FD75-BF71CA22250F}"/>
              </a:ext>
            </a:extLst>
          </p:cNvPr>
          <p:cNvSpPr txBox="1"/>
          <p:nvPr/>
        </p:nvSpPr>
        <p:spPr>
          <a:xfrm>
            <a:off x="263801" y="1254085"/>
            <a:ext cx="11461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百度飞桨</a:t>
            </a:r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EA0EAF-5984-8222-BD05-7023BE79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88" y="2545522"/>
            <a:ext cx="11093546" cy="20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24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Paddle </a:t>
            </a:r>
            <a:r>
              <a:rPr lang="en-US" altLang="zh-CN" dirty="0" err="1"/>
              <a:t>paddle</a:t>
            </a:r>
            <a:r>
              <a:rPr lang="en-US" altLang="zh-CN" dirty="0"/>
              <a:t>  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194044-6D2D-5982-FD75-BF71CA22250F}"/>
              </a:ext>
            </a:extLst>
          </p:cNvPr>
          <p:cNvSpPr txBox="1"/>
          <p:nvPr/>
        </p:nvSpPr>
        <p:spPr>
          <a:xfrm>
            <a:off x="480678" y="667932"/>
            <a:ext cx="610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PaddlePaddle</a:t>
            </a:r>
            <a:r>
              <a:rPr lang="en-US" altLang="zh-CN" sz="2800" b="1" dirty="0"/>
              <a:t>      -Install success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144A7-D0AC-83DD-932F-0BC8A26C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995"/>
            <a:ext cx="12192000" cy="477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9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633A8A-CF3B-D21A-70D4-7732704D08DD}"/>
              </a:ext>
            </a:extLst>
          </p:cNvPr>
          <p:cNvSpPr txBox="1"/>
          <p:nvPr/>
        </p:nvSpPr>
        <p:spPr>
          <a:xfrm>
            <a:off x="1071120" y="615524"/>
            <a:ext cx="2176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https://pytorch.org/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4681E1-923D-AA2F-FD51-F7C84242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261"/>
            <a:ext cx="12192000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7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102DAA-2879-98FE-213F-0A4D2A56A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1" y="1199145"/>
            <a:ext cx="6400000" cy="32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5C50AC-B90E-7D14-2E61-87F0F45BD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596" y="2337241"/>
            <a:ext cx="6171429" cy="42380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088036B-5335-26FF-25CB-A244081F7E75}"/>
              </a:ext>
            </a:extLst>
          </p:cNvPr>
          <p:cNvSpPr txBox="1"/>
          <p:nvPr/>
        </p:nvSpPr>
        <p:spPr>
          <a:xfrm>
            <a:off x="263801" y="771291"/>
            <a:ext cx="857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Paddle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handwritten digits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recognition – get MNIST  dataset for visualization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82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03750-668B-0E20-AB03-243FD93F70A1}"/>
              </a:ext>
            </a:extLst>
          </p:cNvPr>
          <p:cNvSpPr txBox="1"/>
          <p:nvPr/>
        </p:nvSpPr>
        <p:spPr>
          <a:xfrm>
            <a:off x="263801" y="809108"/>
            <a:ext cx="364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Paddle– MNIST dataset train 3 times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68570-D836-A7CE-ADE6-51707FD4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1" y="1399845"/>
            <a:ext cx="4333333" cy="41904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66583A-81F7-7C97-19B0-DD68F451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36" y="1699950"/>
            <a:ext cx="5876190" cy="12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7582B6-C805-8A53-4419-991B9E385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880" y="2248441"/>
            <a:ext cx="1485714" cy="619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CC9279-9925-8EF1-C7B1-32F3B7FD3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594" y="2772286"/>
            <a:ext cx="5409524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62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51C53E-F318-97FB-F087-AC0E5E796C2F}"/>
              </a:ext>
            </a:extLst>
          </p:cNvPr>
          <p:cNvSpPr txBox="1"/>
          <p:nvPr/>
        </p:nvSpPr>
        <p:spPr>
          <a:xfrm>
            <a:off x="444452" y="1260447"/>
            <a:ext cx="439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Paddle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handwritten digits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recognition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075996-AED8-E2BD-0155-3A689DA3942F}"/>
              </a:ext>
            </a:extLst>
          </p:cNvPr>
          <p:cNvSpPr txBox="1"/>
          <p:nvPr/>
        </p:nvSpPr>
        <p:spPr>
          <a:xfrm>
            <a:off x="6895419" y="3185780"/>
            <a:ext cx="520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 don’t train network , load network parameters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32B493-69AA-CC1A-53E1-32853B63F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69" y="1932033"/>
            <a:ext cx="5876190" cy="40571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EF20A5-FD76-8573-F92B-CAE9606DD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081" y="3887936"/>
            <a:ext cx="4847619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26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minist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3112E1-D479-4011-534F-D1F076EE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19" y="2301011"/>
            <a:ext cx="5495238" cy="4066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FAB483-AF8E-1FA9-0E2D-CFDFDBBCC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11" y="2110534"/>
            <a:ext cx="4419048" cy="44476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A29DB0-5F3C-E4EA-2226-30E8CF7D81FC}"/>
              </a:ext>
            </a:extLst>
          </p:cNvPr>
          <p:cNvSpPr txBox="1"/>
          <p:nvPr/>
        </p:nvSpPr>
        <p:spPr>
          <a:xfrm>
            <a:off x="607954" y="1415755"/>
            <a:ext cx="632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Paddle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handwritten digits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recognition, after train 5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12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C55FE2-BA95-D796-29E7-363EA2B7C63E}"/>
              </a:ext>
            </a:extLst>
          </p:cNvPr>
          <p:cNvSpPr txBox="1"/>
          <p:nvPr/>
        </p:nvSpPr>
        <p:spPr>
          <a:xfrm>
            <a:off x="3446065" y="1877977"/>
            <a:ext cx="52998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TensorFlow Install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A82BE2-11C7-140C-9D8A-4B14C7B5F37C}"/>
              </a:ext>
            </a:extLst>
          </p:cNvPr>
          <p:cNvSpPr txBox="1"/>
          <p:nvPr/>
        </p:nvSpPr>
        <p:spPr>
          <a:xfrm>
            <a:off x="3564029" y="2941701"/>
            <a:ext cx="350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https://tensorflow.google.cn</a:t>
            </a:r>
          </a:p>
        </p:txBody>
      </p:sp>
    </p:spTree>
    <p:extLst>
      <p:ext uri="{BB962C8B-B14F-4D97-AF65-F5344CB8AC3E}">
        <p14:creationId xmlns:p14="http://schemas.microsoft.com/office/powerpoint/2010/main" val="3246246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CEF24-514E-DA5C-67C3-A0A6C70B2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" y="679938"/>
            <a:ext cx="11893061" cy="58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8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63952A-4C8A-E07B-6D21-83025084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214"/>
            <a:ext cx="12192000" cy="6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46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1DD7B7-D2FF-E0B3-7D9A-B3E6535A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214"/>
            <a:ext cx="12192000" cy="6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26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2D4E0-2A9C-A78E-BD04-41D32132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24"/>
            <a:ext cx="12192000" cy="62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6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599501-B1B6-287D-CD8E-9FB98169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246"/>
            <a:ext cx="12192000" cy="61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4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898B3E-3E51-BC58-4E38-C1F0AE44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856"/>
            <a:ext cx="12192000" cy="54911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B06F87-3D8B-0431-A4DC-925F2C6DA05F}"/>
              </a:ext>
            </a:extLst>
          </p:cNvPr>
          <p:cNvSpPr txBox="1"/>
          <p:nvPr/>
        </p:nvSpPr>
        <p:spPr>
          <a:xfrm>
            <a:off x="3463963" y="615524"/>
            <a:ext cx="6031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conda install pytorch torchvision torchaudio cpuonly -c pytorch</a:t>
            </a:r>
          </a:p>
        </p:txBody>
      </p:sp>
    </p:spTree>
    <p:extLst>
      <p:ext uri="{BB962C8B-B14F-4D97-AF65-F5344CB8AC3E}">
        <p14:creationId xmlns:p14="http://schemas.microsoft.com/office/powerpoint/2010/main" val="4263032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161240-B4BC-841E-ACE7-389B960A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1" y="978877"/>
            <a:ext cx="11230252" cy="56113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D11FDD-11FC-D2B1-A7DC-405301A3AD72}"/>
              </a:ext>
            </a:extLst>
          </p:cNvPr>
          <p:cNvSpPr txBox="1"/>
          <p:nvPr/>
        </p:nvSpPr>
        <p:spPr>
          <a:xfrm>
            <a:off x="6020540" y="609545"/>
            <a:ext cx="350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https://tensorflow.google.cn/</a:t>
            </a:r>
          </a:p>
        </p:txBody>
      </p:sp>
    </p:spTree>
    <p:extLst>
      <p:ext uri="{BB962C8B-B14F-4D97-AF65-F5344CB8AC3E}">
        <p14:creationId xmlns:p14="http://schemas.microsoft.com/office/powerpoint/2010/main" val="2011443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386375-0F3F-72BA-DB85-85BA7422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9" y="1018068"/>
            <a:ext cx="10768614" cy="55647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96DA2B-9654-F100-EAA9-43461D4096B5}"/>
              </a:ext>
            </a:extLst>
          </p:cNvPr>
          <p:cNvSpPr txBox="1"/>
          <p:nvPr/>
        </p:nvSpPr>
        <p:spPr>
          <a:xfrm>
            <a:off x="5446110" y="648736"/>
            <a:ext cx="347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https://tensorflow.google.cn/</a:t>
            </a:r>
          </a:p>
        </p:txBody>
      </p:sp>
    </p:spTree>
    <p:extLst>
      <p:ext uri="{BB962C8B-B14F-4D97-AF65-F5344CB8AC3E}">
        <p14:creationId xmlns:p14="http://schemas.microsoft.com/office/powerpoint/2010/main" val="4087047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4AAC7B-C378-333A-9DDB-655521BBB51A}"/>
              </a:ext>
            </a:extLst>
          </p:cNvPr>
          <p:cNvSpPr txBox="1"/>
          <p:nvPr/>
        </p:nvSpPr>
        <p:spPr>
          <a:xfrm>
            <a:off x="5680570" y="615524"/>
            <a:ext cx="3662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https://tensorflow.google.cn/install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8201AD-9B81-A853-1871-D2FD4741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5" y="993602"/>
            <a:ext cx="10815961" cy="5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22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4C794E-DC34-BB99-568F-15A0AC146E79}"/>
              </a:ext>
            </a:extLst>
          </p:cNvPr>
          <p:cNvSpPr txBox="1"/>
          <p:nvPr/>
        </p:nvSpPr>
        <p:spPr>
          <a:xfrm>
            <a:off x="5563340" y="61552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https://tensorflow.google.cn/install/pip#windows-native_1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149C28-3F42-DE91-A5FA-0ED60408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87" y="1029202"/>
            <a:ext cx="11029025" cy="56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86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3856861" cy="54864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TensorFlow </a:t>
            </a:r>
            <a:r>
              <a:rPr lang="en-US" altLang="zh-CN" dirty="0"/>
              <a:t>install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4C794E-DC34-BB99-568F-15A0AC146E79}"/>
              </a:ext>
            </a:extLst>
          </p:cNvPr>
          <p:cNvSpPr txBox="1"/>
          <p:nvPr/>
        </p:nvSpPr>
        <p:spPr>
          <a:xfrm>
            <a:off x="5563340" y="61552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https://tensorflow.google.cn/install/pip#windows-native_1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07FA54-3E18-CC0E-265E-E9F10E79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7" y="741847"/>
            <a:ext cx="10471705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78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9801" y="3963885"/>
            <a:ext cx="76786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Thanks</a:t>
            </a:r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！</a:t>
            </a:r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 </a:t>
            </a:r>
          </a:p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谢谢！</a:t>
            </a:r>
            <a:endParaRPr lang="zh-CN" altLang="en-US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85"/>
          <p:cNvSpPr/>
          <p:nvPr/>
        </p:nvSpPr>
        <p:spPr>
          <a:xfrm>
            <a:off x="-635" y="1748914"/>
            <a:ext cx="12192635" cy="180975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999" t="1" b="-10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zh-CN" altLang="en-US" sz="4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B11A8-4979-FBB4-80E1-E2206E91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446"/>
            <a:ext cx="12192000" cy="588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0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5E0BEA-7255-1419-6E53-5D72FB43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8554"/>
            <a:ext cx="12192000" cy="5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7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66F5F9-9EE6-71A2-7D12-F317E9CDE961}"/>
              </a:ext>
            </a:extLst>
          </p:cNvPr>
          <p:cNvSpPr txBox="1"/>
          <p:nvPr/>
        </p:nvSpPr>
        <p:spPr>
          <a:xfrm>
            <a:off x="3575540" y="615524"/>
            <a:ext cx="31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 environment don’t active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BD50D6-8715-241D-3E2D-AB05E8F6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130"/>
            <a:ext cx="12192000" cy="41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2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>
            <a:extLst>
              <a:ext uri="{FF2B5EF4-FFF2-40B4-BE49-F238E27FC236}">
                <a16:creationId xmlns:a16="http://schemas.microsoft.com/office/drawing/2014/main" id="{92EEED1A-C7AD-A3B7-831C-C93B1EE30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1" y="66884"/>
            <a:ext cx="2637661" cy="54864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install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6C6C9C-4278-EEE5-D854-33846A574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856"/>
            <a:ext cx="12192000" cy="60256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66F5F9-9EE6-71A2-7D12-F317E9CDE961}"/>
              </a:ext>
            </a:extLst>
          </p:cNvPr>
          <p:cNvSpPr txBox="1"/>
          <p:nvPr/>
        </p:nvSpPr>
        <p:spPr>
          <a:xfrm>
            <a:off x="3575540" y="615524"/>
            <a:ext cx="31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 environment don’t active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1220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xNDlhMjUxY2JmMzYwNDVlZjZkMmIwNDUxYzEzN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6260</TotalTime>
  <Words>1231</Words>
  <Application>Microsoft Office PowerPoint</Application>
  <PresentationFormat>宽屏</PresentationFormat>
  <Paragraphs>181</Paragraphs>
  <Slides>55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FreightSans</vt:lpstr>
      <vt:lpstr>楷体</vt:lpstr>
      <vt:lpstr>微软雅黑</vt:lpstr>
      <vt:lpstr>Arial</vt:lpstr>
      <vt:lpstr>Calibri</vt:lpstr>
      <vt:lpstr>Palatino Linotype</vt:lpstr>
      <vt:lpstr>Times New Roman</vt:lpstr>
      <vt:lpstr>WPS</vt:lpstr>
      <vt:lpstr>1_WPS</vt:lpstr>
      <vt:lpstr>PowerPoint 演示文稿</vt:lpstr>
      <vt:lpstr>Pytorch install</vt:lpstr>
      <vt:lpstr>Pytorch install</vt:lpstr>
      <vt:lpstr>Pytorch install</vt:lpstr>
      <vt:lpstr>Pytorch install</vt:lpstr>
      <vt:lpstr>Pytorch install</vt:lpstr>
      <vt:lpstr>Pytorch install</vt:lpstr>
      <vt:lpstr>Pytorch install</vt:lpstr>
      <vt:lpstr>Pytorch install</vt:lpstr>
      <vt:lpstr>Pytorch install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Yolo detection</vt:lpstr>
      <vt:lpstr>The minist database</vt:lpstr>
      <vt:lpstr>The minist database</vt:lpstr>
      <vt:lpstr>The minist database</vt:lpstr>
      <vt:lpstr>The minist database</vt:lpstr>
      <vt:lpstr>The minist database</vt:lpstr>
      <vt:lpstr>The minist database</vt:lpstr>
      <vt:lpstr>Paddle paddle  install</vt:lpstr>
      <vt:lpstr>Paddle paddle  install</vt:lpstr>
      <vt:lpstr>Paddle paddle  install</vt:lpstr>
      <vt:lpstr>Paddle paddle  install</vt:lpstr>
      <vt:lpstr>Paddle paddle  install</vt:lpstr>
      <vt:lpstr>Paddle paddle  install</vt:lpstr>
      <vt:lpstr>Paddle paddle  install</vt:lpstr>
      <vt:lpstr>Paddle paddle  install</vt:lpstr>
      <vt:lpstr>Paddle paddle  install</vt:lpstr>
      <vt:lpstr>The minist database</vt:lpstr>
      <vt:lpstr>The minist database</vt:lpstr>
      <vt:lpstr>The minist database</vt:lpstr>
      <vt:lpstr>The minist database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TensorFlow install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饶云波</cp:lastModifiedBy>
  <cp:revision>528</cp:revision>
  <dcterms:created xsi:type="dcterms:W3CDTF">2023-08-09T12:44:00Z</dcterms:created>
  <dcterms:modified xsi:type="dcterms:W3CDTF">2024-05-12T14:47:50Z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2052-12.1.0.16120</vt:lpwstr>
  </property>
</Properties>
</file>